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73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926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720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33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81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90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114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05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0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4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0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24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F3F2-AF73-4812-A503-C4A489CE8E3B}" type="datetimeFigureOut">
              <a:rPr lang="ru-RU" smtClean="0"/>
              <a:t>07/11/2019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2CAA4-78C4-408F-BD8B-D70D45866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7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Deep contextualized word representations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Matthew E. Peters, Mark Neumann,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Mohit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Iyyer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Matt Gardner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Christopher Clark, Kenton Lee, Luke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Zettlemoyer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Allen Institute for Artificial Intelligence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24000" y="5726929"/>
            <a:ext cx="9144000" cy="720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resented by Sergei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Garmaev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8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 of learning high quality representations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Complex characteristics of word use, e.g. syntax and semantics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How these uses vary across linguistic contexts – to model polysemy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63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Bidirectional Language Models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4883331" cy="211935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Forward language model</a:t>
                </a:r>
              </a:p>
              <a:p>
                <a:pPr marL="0" indent="0">
                  <a:buNone/>
                </a:pPr>
                <a:endParaRPr lang="en-US" sz="20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𝑝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 …,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 </m:t>
                      </m:r>
                      <m:nary>
                        <m:naryPr>
                          <m:chr m:val="∏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 …,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ru-RU" sz="2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4883331" cy="2119358"/>
              </a:xfrm>
              <a:blipFill>
                <a:blip r:embed="rId2"/>
                <a:stretch>
                  <a:fillRect t="-48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6829698" y="1825625"/>
                <a:ext cx="4883331" cy="21193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Backward language model</a:t>
                </a:r>
              </a:p>
              <a:p>
                <a:pPr marL="0" indent="0">
                  <a:buNone/>
                </a:pPr>
                <a:endParaRPr lang="en-US" sz="2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𝑝</m:t>
                      </m:r>
                      <m:r>
                        <a:rPr lang="en-US" sz="20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 …,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)= </m:t>
                      </m:r>
                      <m:nary>
                        <m:naryPr>
                          <m:chr m:val="∏"/>
                          <m:ctrlP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+2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 …,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ru-RU" sz="2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698" y="1825625"/>
                <a:ext cx="4883331" cy="2119358"/>
              </a:xfrm>
              <a:prstGeom prst="rect">
                <a:avLst/>
              </a:prstGeom>
              <a:blipFill>
                <a:blip r:embed="rId3"/>
                <a:stretch>
                  <a:fillRect t="-48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838200" y="4079920"/>
                <a:ext cx="10874829" cy="21193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maximize the log likelihood of the forward and backward directions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4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𝑙𝑜𝑔𝑝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 …,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𝑘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−1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; 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𝐿𝑆𝑇𝑀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𝑙𝑜𝑔𝑝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 …,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⃖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𝐿𝑆𝑇𝑀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))</m:t>
                          </m:r>
                        </m:e>
                      </m:nary>
                    </m:oMath>
                  </m:oMathPara>
                </a14:m>
                <a:endParaRPr lang="en-US" sz="24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ru-RU" sz="2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079920"/>
                <a:ext cx="10874829" cy="2119358"/>
              </a:xfrm>
              <a:prstGeom prst="rect">
                <a:avLst/>
              </a:prstGeom>
              <a:blipFill>
                <a:blip r:embed="rId4"/>
                <a:stretch>
                  <a:fillRect l="-112" t="-4885" r="-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07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ELMo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task specific combination of the intermediate layer representations in the </a:t>
                </a:r>
                <a:r>
                  <a:rPr lang="en-US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biLM</a:t>
                </a:r>
                <a:endParaRPr lang="en-US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 each token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a L-layer </a:t>
                </a:r>
                <a:r>
                  <a:rPr lang="en-US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biLM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computes a set of 2L+1 representations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𝐿𝑀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 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𝐿𝑀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 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⃖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𝐿𝑀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|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=1, …,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𝐿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𝐿𝑀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|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=0,…,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𝐿</m:t>
                          </m:r>
                        </m:e>
                      </m:d>
                    </m:oMath>
                  </m:oMathPara>
                </a14:m>
                <a:endParaRPr lang="en-US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𝐿𝑀</m:t>
                        </m:r>
                      </m:sup>
                    </m:sSubSup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- token layer,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𝑗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𝐿𝑀</m:t>
                        </m:r>
                      </m:sup>
                    </m:sSubSup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h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𝐿𝑀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;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⃖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h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𝐿𝑀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for each </a:t>
                </a:r>
                <a:r>
                  <a:rPr lang="en-US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biLSTM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layer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756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ELMo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collapse into a single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𝐸𝐿𝑀𝑂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;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n-US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 simplest case top layer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E</m:t>
                    </m:r>
                    <m:d>
                      <m:dPr>
                        <m:ctrlPr>
                          <a:rPr lang="en-US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𝐿𝑀</m:t>
                        </m:r>
                      </m:sup>
                    </m:sSubSup>
                  </m:oMath>
                </a14:m>
                <a:endParaRPr lang="en-US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ore generally, compute a task specific weighting of all </a:t>
                </a:r>
                <a:r>
                  <a:rPr lang="en-US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biLM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layers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𝑬𝑳𝑴𝑶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𝑡𝑎𝑠𝑘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; </m:t>
                          </m:r>
                          <m:sSup>
                            <m:sSup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𝑡𝑎𝑠𝑘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𝑡𝑎𝑠𝑘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ru-RU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𝐿</m:t>
                          </m:r>
                        </m:sup>
                        <m:e>
                          <m:sSubSup>
                            <m:sSubSup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𝑡𝑎𝑠𝑘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ru-RU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𝐿𝑀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𝑡𝑎𝑠𝑘</m:t>
                        </m:r>
                      </m:sup>
                    </m:sSup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- </a:t>
                </a:r>
                <a:r>
                  <a:rPr lang="en-US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softmax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-normalized weights,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𝑡𝑎𝑠𝑘</m:t>
                        </m:r>
                      </m:sup>
                    </m:sSup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- scalar parameter allows the task model to scale the entire ELMO vector</a:t>
                </a:r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3361" r="-7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278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biLMs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for supervised NLP tasks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un the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biLM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record all of the layer representations for each word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let the end task model learn a linear combination of these representations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59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uestion answering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The Stanford Question Answering Dataset (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SQuAD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extual entailment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The Stanford Natural Language Inference (SNLI) corpus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emantic role labeling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(SRL)</a:t>
            </a:r>
          </a:p>
          <a:p>
            <a:pPr>
              <a:lnSpc>
                <a:spcPct val="150000"/>
              </a:lnSpc>
            </a:pP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oreference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resolution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amed entity extraction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NER task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entiment analysis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the fine-grained sentiment classification task in the Stanford Sentiment Treebank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02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99" y="1690688"/>
            <a:ext cx="10461001" cy="346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1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Where to include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ELMo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56285"/>
            <a:ext cx="6228806" cy="3382812"/>
          </a:xfrm>
        </p:spPr>
      </p:pic>
      <p:sp>
        <p:nvSpPr>
          <p:cNvPr id="5" name="TextBox 4"/>
          <p:cNvSpPr txBox="1"/>
          <p:nvPr/>
        </p:nvSpPr>
        <p:spPr>
          <a:xfrm>
            <a:off x="7067006" y="2127269"/>
            <a:ext cx="42867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including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ELMo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at both the input and output layers for SNLI and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SQuAD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improves over just the input layer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SRL (and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coreference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resolution, not shown) performance is highest when it is included at just the input layer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9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238</Words>
  <Application>Microsoft Office PowerPoint</Application>
  <PresentationFormat>Широкоэкранный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Тема Office</vt:lpstr>
      <vt:lpstr>Deep contextualized word representations</vt:lpstr>
      <vt:lpstr>Challenges of learning high quality representations</vt:lpstr>
      <vt:lpstr>Bidirectional Language Models</vt:lpstr>
      <vt:lpstr>ELMo</vt:lpstr>
      <vt:lpstr>ELMo</vt:lpstr>
      <vt:lpstr>biLMs for supervised NLP tasks</vt:lpstr>
      <vt:lpstr>Evaluation</vt:lpstr>
      <vt:lpstr>Evaluation</vt:lpstr>
      <vt:lpstr>Where to include ELMo?</vt:lpstr>
    </vt:vector>
  </TitlesOfParts>
  <Company>Центр Финансовых Технологий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contextualized word representations</dc:title>
  <dc:creator>Гармаев Сергей Станиславович</dc:creator>
  <cp:lastModifiedBy>Гармаев Сергей Станиславович</cp:lastModifiedBy>
  <cp:revision>13</cp:revision>
  <dcterms:created xsi:type="dcterms:W3CDTF">2019-11-07T08:39:47Z</dcterms:created>
  <dcterms:modified xsi:type="dcterms:W3CDTF">2019-11-07T11:05:25Z</dcterms:modified>
</cp:coreProperties>
</file>